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4" r:id="rId3"/>
  </p:sldMasterIdLst>
  <p:notesMasterIdLst>
    <p:notesMasterId r:id="rId32"/>
  </p:notesMasterIdLst>
  <p:handoutMasterIdLst>
    <p:handoutMasterId r:id="rId33"/>
  </p:handoutMasterIdLst>
  <p:sldIdLst>
    <p:sldId id="304" r:id="rId4"/>
    <p:sldId id="306" r:id="rId5"/>
    <p:sldId id="307" r:id="rId6"/>
    <p:sldId id="256" r:id="rId7"/>
    <p:sldId id="300" r:id="rId8"/>
    <p:sldId id="315" r:id="rId9"/>
    <p:sldId id="302" r:id="rId10"/>
    <p:sldId id="303" r:id="rId11"/>
    <p:sldId id="314" r:id="rId12"/>
    <p:sldId id="290" r:id="rId13"/>
    <p:sldId id="291" r:id="rId14"/>
    <p:sldId id="292" r:id="rId15"/>
    <p:sldId id="293" r:id="rId16"/>
    <p:sldId id="310" r:id="rId17"/>
    <p:sldId id="309" r:id="rId18"/>
    <p:sldId id="257" r:id="rId19"/>
    <p:sldId id="261" r:id="rId20"/>
    <p:sldId id="324" r:id="rId21"/>
    <p:sldId id="318" r:id="rId22"/>
    <p:sldId id="319" r:id="rId23"/>
    <p:sldId id="262" r:id="rId24"/>
    <p:sldId id="263" r:id="rId25"/>
    <p:sldId id="264" r:id="rId26"/>
    <p:sldId id="265" r:id="rId27"/>
    <p:sldId id="316" r:id="rId28"/>
    <p:sldId id="323" r:id="rId29"/>
    <p:sldId id="294" r:id="rId30"/>
    <p:sldId id="313" r:id="rId31"/>
  </p:sldIdLst>
  <p:sldSz cx="9144000" cy="6858000" type="screen4x3"/>
  <p:notesSz cx="7077075" cy="9363075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16" autoAdjust="0"/>
    <p:restoredTop sz="94682" autoAdjust="0"/>
  </p:normalViewPr>
  <p:slideViewPr>
    <p:cSldViewPr>
      <p:cViewPr>
        <p:scale>
          <a:sx n="50" d="100"/>
          <a:sy n="50" d="100"/>
        </p:scale>
        <p:origin x="-2371" y="-8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8" y="91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.</c:v>
                </c:pt>
              </c:strCache>
            </c:strRef>
          </c:tx>
          <c:dLbls>
            <c:spPr>
              <a:ln>
                <a:noFill/>
              </a:ln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Sheet1!$A$2:$A$5</c:f>
              <c:strCache>
                <c:ptCount val="4"/>
                <c:pt idx="0">
                  <c:v>WS &amp; CB</c:v>
                </c:pt>
                <c:pt idx="1">
                  <c:v>Ministerial Support</c:v>
                </c:pt>
                <c:pt idx="2">
                  <c:v>Administration</c:v>
                </c:pt>
                <c:pt idx="3">
                  <c:v>Mission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4.3559999999999999</c:v>
                </c:pt>
                <c:pt idx="1">
                  <c:v>4.2690000000000001</c:v>
                </c:pt>
                <c:pt idx="2">
                  <c:v>2.762</c:v>
                </c:pt>
                <c:pt idx="3">
                  <c:v>5.3680000000000003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67050" cy="467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98" tIns="46599" rIns="93198" bIns="46599" numCol="1" anchor="t" anchorCtr="0" compatLnSpc="1">
            <a:prstTxWarp prst="textNoShape">
              <a:avLst/>
            </a:prstTxWarp>
          </a:bodyPr>
          <a:lstStyle>
            <a:lvl1pPr algn="l">
              <a:defRPr sz="13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0025" y="0"/>
            <a:ext cx="3067050" cy="467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98" tIns="46599" rIns="93198" bIns="46599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95087"/>
            <a:ext cx="3067050" cy="467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98" tIns="46599" rIns="93198" bIns="46599" numCol="1" anchor="b" anchorCtr="0" compatLnSpc="1">
            <a:prstTxWarp prst="textNoShape">
              <a:avLst/>
            </a:prstTxWarp>
          </a:bodyPr>
          <a:lstStyle>
            <a:lvl1pPr algn="l">
              <a:defRPr sz="13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0025" y="8895087"/>
            <a:ext cx="3067050" cy="467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98" tIns="46599" rIns="93198" bIns="46599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defRPr>
            </a:lvl1pPr>
          </a:lstStyle>
          <a:p>
            <a:pPr>
              <a:defRPr/>
            </a:pPr>
            <a:fld id="{17F4E3DC-1D9C-4E78-B6E1-0327C77EC1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253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67050" cy="467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98" tIns="46599" rIns="93198" bIns="46599" numCol="1" anchor="t" anchorCtr="0" compatLnSpc="1">
            <a:prstTxWarp prst="textNoShape">
              <a:avLst/>
            </a:prstTxWarp>
          </a:bodyPr>
          <a:lstStyle>
            <a:lvl1pPr algn="l">
              <a:defRPr sz="13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0025" y="0"/>
            <a:ext cx="3067050" cy="467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98" tIns="46599" rIns="93198" bIns="46599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8563" y="703263"/>
            <a:ext cx="4679950" cy="35099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2976" y="4446722"/>
            <a:ext cx="5191125" cy="4213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98" tIns="46599" rIns="93198" bIns="465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95087"/>
            <a:ext cx="3067050" cy="467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98" tIns="46599" rIns="93198" bIns="46599" numCol="1" anchor="b" anchorCtr="0" compatLnSpc="1">
            <a:prstTxWarp prst="textNoShape">
              <a:avLst/>
            </a:prstTxWarp>
          </a:bodyPr>
          <a:lstStyle>
            <a:lvl1pPr algn="l">
              <a:defRPr sz="13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0025" y="8895087"/>
            <a:ext cx="3067050" cy="467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98" tIns="46599" rIns="93198" bIns="46599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defRPr>
            </a:lvl1pPr>
          </a:lstStyle>
          <a:p>
            <a:pPr>
              <a:defRPr/>
            </a:pPr>
            <a:fld id="{A0B4C4B6-1961-4C67-9441-9247AB04AC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6381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B4C4B6-1961-4C67-9441-9247AB04AC6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3326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19"/>
              </a:spcAft>
            </a:pPr>
            <a:endParaRPr lang="en-US" sz="1100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B4C4B6-1961-4C67-9441-9247AB04AC60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6542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B4C4B6-1961-4C67-9441-9247AB04AC60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9708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B4C4B6-1961-4C67-9441-9247AB04AC60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9755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B4C4B6-1961-4C67-9441-9247AB04AC60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9748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B4C4B6-1961-4C67-9441-9247AB04AC60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4760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B6C19DC-A499-429A-BEE8-63A4C3FE9F3D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B4C4B6-1961-4C67-9441-9247AB04AC60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8031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B4C4B6-1961-4C67-9441-9247AB04AC60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5478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B4C4B6-1961-4C67-9441-9247AB04AC60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0718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B4C4B6-1961-4C67-9441-9247AB04AC60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8034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B4C4B6-1961-4C67-9441-9247AB04AC6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67997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B4C4B6-1961-4C67-9441-9247AB04AC60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99086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B4C4B6-1961-4C67-9441-9247AB04AC60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9220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B4C4B6-1961-4C67-9441-9247AB04AC60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35760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B4C4B6-1961-4C67-9441-9247AB04AC60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7787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B4C4B6-1961-4C67-9441-9247AB04AC6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9247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B4C4B6-1961-4C67-9441-9247AB04AC6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7343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B4C4B6-1961-4C67-9441-9247AB04AC6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1293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B4C4B6-1961-4C67-9441-9247AB04AC6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969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C0D1C26-0443-47C3-8DC8-BD389A467D6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19"/>
              </a:spcAft>
            </a:pPr>
            <a:r>
              <a:rPr lang="en-US" sz="1300" cap="small" dirty="0">
                <a:latin typeface="Arial"/>
                <a:ea typeface="Calibri"/>
                <a:cs typeface="Times New Roman"/>
              </a:rPr>
              <a:t>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B4C4B6-1961-4C67-9441-9247AB04AC60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7422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19"/>
              </a:spcAft>
            </a:pPr>
            <a:r>
              <a:rPr lang="en-US" sz="1300" cap="small" dirty="0">
                <a:latin typeface="Calibri"/>
                <a:ea typeface="Calibri"/>
                <a:cs typeface="Times New Roman"/>
              </a:rPr>
              <a:t>	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B4C4B6-1961-4C67-9441-9247AB04AC60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7867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9D79B7-A311-46F5-939B-90CE75D5AD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726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BD1068-750E-41DC-BA82-8CFDF69435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626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F04335-2FBD-4E47-8A34-1BB06B3813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4942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011D13-2B9F-48F1-BE67-0756BCB53EC4}" type="datetimeFigureOut">
              <a:rPr lang="en-US"/>
              <a:pPr>
                <a:defRPr/>
              </a:pPr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5B5E1-1A89-4AA2-9EC1-38AC19A69F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1171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F7D1B-12E3-4BD4-A687-D158C33B3815}" type="datetimeFigureOut">
              <a:rPr lang="en-US"/>
              <a:pPr>
                <a:defRPr/>
              </a:pPr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81058-1D1F-43E4-9D43-42F70F4129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1740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B1785-C1CC-4A07-A2B6-3FCE5FC63C9B}" type="datetimeFigureOut">
              <a:rPr lang="en-US"/>
              <a:pPr>
                <a:defRPr/>
              </a:pPr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FF31A-1514-4F21-B14E-B983CC8562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9316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5B2742-9D82-462D-A254-E80E3B702218}" type="datetimeFigureOut">
              <a:rPr lang="en-US"/>
              <a:pPr>
                <a:defRPr/>
              </a:pPr>
              <a:t>4/17/2015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4A504-1CBA-445A-B64E-120DD2BB3C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4933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FF2D0-BA9D-4F3E-BA9D-A9C69BE04C63}" type="datetimeFigureOut">
              <a:rPr lang="en-US"/>
              <a:pPr>
                <a:defRPr/>
              </a:pPr>
              <a:t>4/17/2015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65A78-8D76-483B-A134-4BDA0679E2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011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7A056-3752-4CBA-B285-0047F9732158}" type="datetimeFigureOut">
              <a:rPr lang="en-US"/>
              <a:pPr>
                <a:defRPr/>
              </a:pPr>
              <a:t>4/17/2015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84D96-BC0E-4196-9B78-8190FC491D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9506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5EE7C-5548-492A-A1D2-52AE6318AE22}" type="datetimeFigureOut">
              <a:rPr lang="en-US"/>
              <a:pPr>
                <a:defRPr/>
              </a:pPr>
              <a:t>4/17/2015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693D4-064D-4962-A00D-68DFB2FAF7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0972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BF2F7-8582-438C-89F1-DDC1C86A7575}" type="datetimeFigureOut">
              <a:rPr lang="en-US"/>
              <a:pPr>
                <a:defRPr/>
              </a:pPr>
              <a:t>4/17/2015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4F204-D3EF-4507-A21A-74717CF017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643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42CA7D-6019-49F5-8448-9EA974081D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6724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B4DFE-AED0-4849-9F28-68E0238D57E8}" type="datetimeFigureOut">
              <a:rPr lang="en-US"/>
              <a:pPr>
                <a:defRPr/>
              </a:pPr>
              <a:t>4/17/2015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36BEB-FB27-4F73-8266-12D86B4D29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4920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051BD-9614-43AD-A81B-944F8B4F13ED}" type="datetimeFigureOut">
              <a:rPr lang="en-US"/>
              <a:pPr>
                <a:defRPr/>
              </a:pPr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1EEBC-203D-4948-87DD-C015660451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3317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99CF4-20BA-4395-9F4A-E875F5EB8C1B}" type="datetimeFigureOut">
              <a:rPr lang="en-US"/>
              <a:pPr>
                <a:defRPr/>
              </a:pPr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85A41-DFC2-4A57-A697-38E43EBC7D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7386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D517E1-29D0-4339-B1D8-D1F49B661B90}" type="datetimeFigureOut">
              <a:rPr lang="en-US"/>
              <a:pPr>
                <a:defRPr/>
              </a:pPr>
              <a:t>4/17/2015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2A4BC-E2CC-41B7-AA2E-C2FF8C0DC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7704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38131-6F83-4DE8-9934-769DBFF79B72}" type="datetimeFigureOut">
              <a:rPr lang="en-US"/>
              <a:pPr>
                <a:defRPr/>
              </a:pPr>
              <a:t>4/17/2015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ED6CE-C271-472A-B215-071D9D10CB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6323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24DC4-85F8-4885-9F6A-76453822AA3B}" type="datetimeFigureOut">
              <a:rPr lang="en-US"/>
              <a:pPr>
                <a:defRPr/>
              </a:pPr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85DEB-E43B-4A4E-889E-15ACA25807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7653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D726AD-11EE-4EED-BF67-30BD25B4A1C9}" type="datetimeFigureOut">
              <a:rPr lang="en-US"/>
              <a:pPr>
                <a:defRPr/>
              </a:pPr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C8505-3314-4236-9AAA-3CEF5EB5FD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5973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BFFF5-8BAC-4A2D-B96E-1532FB448D3D}" type="datetimeFigureOut">
              <a:rPr lang="en-US"/>
              <a:pPr>
                <a:defRPr/>
              </a:pPr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28F8F-6700-4BD9-86C2-8C1D38C1FD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2244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1730C1-AEAF-4935-BB97-6FCA2004A53F}" type="datetimeFigureOut">
              <a:rPr lang="en-US"/>
              <a:pPr>
                <a:defRPr/>
              </a:pPr>
              <a:t>4/17/2015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1B740-A4E1-4D34-A573-FF2D8BC629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110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8E161-6441-42DB-A066-5F0AE7D1892E}" type="datetimeFigureOut">
              <a:rPr lang="en-US"/>
              <a:pPr>
                <a:defRPr/>
              </a:pPr>
              <a:t>4/17/2015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8078B-A132-45E4-9C4D-ED9CA7C9D8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816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94BA5-08EE-45A2-A643-722BA8F609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17559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FEC7D-8A99-4817-ACE6-B90F3BB57FD5}" type="datetimeFigureOut">
              <a:rPr lang="en-US"/>
              <a:pPr>
                <a:defRPr/>
              </a:pPr>
              <a:t>4/17/2015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E55A3-1411-4095-A9F9-57EAA61358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7570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FE58E-08A8-4DAE-A8E3-BD3E7CDCAE53}" type="datetimeFigureOut">
              <a:rPr lang="en-US"/>
              <a:pPr>
                <a:defRPr/>
              </a:pPr>
              <a:t>4/17/2015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0278B-C31E-4355-84D4-10B08459FF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9775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CB74CB-BF10-40CE-9B52-1BD0B43C4D0B}" type="datetimeFigureOut">
              <a:rPr lang="en-US"/>
              <a:pPr>
                <a:defRPr/>
              </a:pPr>
              <a:t>4/17/2015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079CCF-A985-4FB0-B573-A2C6B3C6DB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6604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65B4A-142B-441F-B091-7AFE819E85A9}" type="datetimeFigureOut">
              <a:rPr lang="en-US"/>
              <a:pPr>
                <a:defRPr/>
              </a:pPr>
              <a:t>4/17/2015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4C69E0-67D4-412E-B46A-2AFA8C2118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06262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32004-6394-4D1E-8E8B-E0C4D970A454}" type="datetimeFigureOut">
              <a:rPr lang="en-US"/>
              <a:pPr>
                <a:defRPr/>
              </a:pPr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385B4-CEBD-432B-8200-85AE124E38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9639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09D0A5-A201-4E59-BE4A-AEB971DC0E06}" type="datetimeFigureOut">
              <a:rPr lang="en-US"/>
              <a:pPr>
                <a:defRPr/>
              </a:pPr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B7A32-3B72-41F1-839C-DDF0A6C3AB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975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B8D2A2-9E6B-43E9-849B-E0387D2F1E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070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B0863-0D13-4367-87A2-F40429648F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998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57480B-CFCB-4DE0-A683-CC120DBC60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190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85B9E-65ED-4AE3-BCC9-AC7731E356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711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70F98D-3D5B-439F-B9B0-874216DAFA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010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E90F4F-9E49-457F-9B90-08C0F6144F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980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effectLst/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effectLst/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effectLst/>
                <a:latin typeface="Times New Roman" charset="0"/>
              </a:defRPr>
            </a:lvl1pPr>
          </a:lstStyle>
          <a:p>
            <a:pPr>
              <a:defRPr/>
            </a:pPr>
            <a:fld id="{4F1E3D55-FE6B-47BA-981D-E025977946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imes New Roman" charset="0"/>
              </a:defRPr>
            </a:lvl1pPr>
          </a:lstStyle>
          <a:p>
            <a:pPr>
              <a:defRPr/>
            </a:pPr>
            <a:fld id="{3ADBF081-A77C-4BE7-BE24-7249ABB95906}" type="datetimeFigureOut">
              <a:rPr lang="en-US"/>
              <a:pPr>
                <a:defRPr/>
              </a:pPr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imes New Roman" charset="0"/>
              </a:defRPr>
            </a:lvl1pPr>
          </a:lstStyle>
          <a:p>
            <a:pPr>
              <a:defRPr/>
            </a:pPr>
            <a:fld id="{FB808EC7-E57A-4BBC-9685-525514E9A7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imes New Roman" charset="0"/>
              </a:defRPr>
            </a:lvl1pPr>
          </a:lstStyle>
          <a:p>
            <a:pPr>
              <a:defRPr/>
            </a:pPr>
            <a:fld id="{0DA90DAC-F725-49EB-904A-0CD1E265A655}" type="datetimeFigureOut">
              <a:rPr lang="en-US"/>
              <a:pPr>
                <a:defRPr/>
              </a:pPr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imes New Roman" charset="0"/>
              </a:defRPr>
            </a:lvl1pPr>
          </a:lstStyle>
          <a:p>
            <a:pPr>
              <a:defRPr/>
            </a:pPr>
            <a:fld id="{3C0F8DA2-54AF-4D01-AECE-A99B0FFE61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Tx/>
              <a:buNone/>
            </a:pPr>
            <a:r>
              <a:rPr lang="en-US" sz="9600" b="1" smtClean="0">
                <a:latin typeface="Comic Sans MS" pitchFamily="66" charset="0"/>
              </a:rPr>
              <a:t>WELCOME!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4724400"/>
          </a:xfrm>
        </p:spPr>
        <p:txBody>
          <a:bodyPr/>
          <a:lstStyle/>
          <a:p>
            <a:r>
              <a:rPr lang="en-US" sz="7200" b="1" dirty="0" smtClean="0">
                <a:latin typeface="Calibri" pitchFamily="34" charset="0"/>
              </a:rPr>
              <a:t>Why Give?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5334000"/>
          </a:xfrm>
        </p:spPr>
        <p:txBody>
          <a:bodyPr/>
          <a:lstStyle/>
          <a:p>
            <a:r>
              <a:rPr lang="en-US" sz="7200" b="1" dirty="0" smtClean="0">
                <a:latin typeface="Calibri" pitchFamily="34" charset="0"/>
              </a:rPr>
              <a:t>What Does It</a:t>
            </a:r>
            <a:br>
              <a:rPr lang="en-US" sz="7200" b="1" dirty="0" smtClean="0">
                <a:latin typeface="Calibri" pitchFamily="34" charset="0"/>
              </a:rPr>
            </a:br>
            <a:r>
              <a:rPr lang="en-US" sz="7200" b="1" dirty="0" smtClean="0">
                <a:latin typeface="Calibri" pitchFamily="34" charset="0"/>
              </a:rPr>
              <a:t>Mean To Be</a:t>
            </a:r>
            <a:br>
              <a:rPr lang="en-US" sz="7200" b="1" dirty="0" smtClean="0">
                <a:latin typeface="Calibri" pitchFamily="34" charset="0"/>
              </a:rPr>
            </a:br>
            <a:r>
              <a:rPr lang="en-US" sz="7200" b="1" dirty="0" smtClean="0">
                <a:latin typeface="Calibri" pitchFamily="34" charset="0"/>
              </a:rPr>
              <a:t>Connectional?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5105400"/>
          </a:xfrm>
        </p:spPr>
        <p:txBody>
          <a:bodyPr/>
          <a:lstStyle/>
          <a:p>
            <a:r>
              <a:rPr lang="en-US" sz="7200" b="1" dirty="0" smtClean="0">
                <a:latin typeface="Calibri" pitchFamily="34" charset="0"/>
              </a:rPr>
              <a:t>Who Provides</a:t>
            </a:r>
            <a:br>
              <a:rPr lang="en-US" sz="7200" b="1" dirty="0" smtClean="0">
                <a:latin typeface="Calibri" pitchFamily="34" charset="0"/>
              </a:rPr>
            </a:br>
            <a:r>
              <a:rPr lang="en-US" sz="7200" b="1" dirty="0" smtClean="0">
                <a:latin typeface="Calibri" pitchFamily="34" charset="0"/>
              </a:rPr>
              <a:t>Leadership</a:t>
            </a:r>
            <a:r>
              <a:rPr lang="en-US" sz="7200" dirty="0" smtClean="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5181600"/>
          </a:xfrm>
        </p:spPr>
        <p:txBody>
          <a:bodyPr/>
          <a:lstStyle/>
          <a:p>
            <a:r>
              <a:rPr lang="en-US" sz="7200" b="1" dirty="0" smtClean="0">
                <a:latin typeface="Calibri" pitchFamily="34" charset="0"/>
              </a:rPr>
              <a:t>How Does The</a:t>
            </a:r>
            <a:br>
              <a:rPr lang="en-US" sz="7200" b="1" dirty="0" smtClean="0">
                <a:latin typeface="Calibri" pitchFamily="34" charset="0"/>
              </a:rPr>
            </a:br>
            <a:r>
              <a:rPr lang="en-US" sz="7200" b="1" dirty="0" smtClean="0">
                <a:latin typeface="Calibri" pitchFamily="34" charset="0"/>
              </a:rPr>
              <a:t>Church Support</a:t>
            </a:r>
            <a:br>
              <a:rPr lang="en-US" sz="7200" b="1" dirty="0" smtClean="0">
                <a:latin typeface="Calibri" pitchFamily="34" charset="0"/>
              </a:rPr>
            </a:br>
            <a:r>
              <a:rPr lang="en-US" sz="7200" b="1" dirty="0" smtClean="0">
                <a:latin typeface="Calibri" pitchFamily="34" charset="0"/>
              </a:rPr>
              <a:t>The Leaders?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 idx="4294967295"/>
          </p:nvPr>
        </p:nvSpPr>
        <p:spPr>
          <a:xfrm>
            <a:off x="762000" y="2819400"/>
            <a:ext cx="7772400" cy="1143000"/>
          </a:xfrm>
        </p:spPr>
        <p:txBody>
          <a:bodyPr anchorCtr="1"/>
          <a:lstStyle/>
          <a:p>
            <a:r>
              <a:rPr lang="en-US" sz="8800" b="1" dirty="0" smtClean="0">
                <a:latin typeface="Calibri" pitchFamily="34" charset="0"/>
              </a:rPr>
              <a:t>BREAK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8800" b="1" dirty="0" smtClean="0">
                <a:latin typeface="Calibri" pitchFamily="34" charset="0"/>
              </a:rPr>
              <a:t>REVIEW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>
          <a:xfrm>
            <a:off x="838200" y="23622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72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What are Apportionments?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556260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endParaRPr lang="en-US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 build="p" bldLvl="3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Apportionments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066800"/>
            <a:ext cx="7772400" cy="54102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Where do we get them?</a:t>
            </a:r>
          </a:p>
          <a:p>
            <a:pPr lvl="1"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General Conference Budget</a:t>
            </a:r>
          </a:p>
          <a:p>
            <a:pPr lvl="2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Approved by General Conference </a:t>
            </a:r>
          </a:p>
          <a:p>
            <a:pPr lvl="2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Every four years</a:t>
            </a:r>
          </a:p>
          <a:p>
            <a:pPr lvl="2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Apportioned to Annual Conference</a:t>
            </a:r>
          </a:p>
          <a:p>
            <a:pPr lvl="1"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Annual Conference Budget</a:t>
            </a:r>
          </a:p>
          <a:p>
            <a:pPr lvl="2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Each year</a:t>
            </a:r>
          </a:p>
          <a:p>
            <a:pPr lvl="1"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Accepted by the Local Congregation</a:t>
            </a:r>
          </a:p>
          <a:p>
            <a:pPr lvl="2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Their PORTION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bldLvl="4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2015 Conference Budget</a:t>
            </a:r>
          </a:p>
        </p:txBody>
      </p:sp>
      <p:graphicFrame>
        <p:nvGraphicFramePr>
          <p:cNvPr id="3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7229260"/>
              </p:ext>
            </p:extLst>
          </p:nvPr>
        </p:nvGraphicFramePr>
        <p:xfrm>
          <a:off x="685800" y="1371600"/>
          <a:ext cx="77724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914400" y="5715000"/>
            <a:ext cx="746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WS = World Service,  CB = Conference Benevolences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575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2133600"/>
          </a:xfrm>
        </p:spPr>
        <p:txBody>
          <a:bodyPr/>
          <a:lstStyle/>
          <a:p>
            <a:r>
              <a:rPr lang="en-US" dirty="0" smtClean="0"/>
              <a:t>TERMS:</a:t>
            </a:r>
            <a:br>
              <a:rPr lang="en-US" dirty="0" smtClean="0"/>
            </a:br>
            <a:r>
              <a:rPr lang="en-US" dirty="0" smtClean="0"/>
              <a:t>Local Church Net Funds?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4038600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Handout 1 – Membership &amp; Participation, </a:t>
            </a:r>
          </a:p>
          <a:p>
            <a:endParaRPr lang="en-US" dirty="0" smtClean="0"/>
          </a:p>
          <a:p>
            <a:r>
              <a:rPr lang="en-US" i="1" u="sng" dirty="0" smtClean="0"/>
              <a:t>Handout 2 – Church Assets &amp; Expenses</a:t>
            </a:r>
          </a:p>
          <a:p>
            <a:endParaRPr lang="en-US" dirty="0" smtClean="0"/>
          </a:p>
          <a:p>
            <a:r>
              <a:rPr lang="en-US" dirty="0" smtClean="0"/>
              <a:t>Handout 3 – Church Income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72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593975"/>
          </a:xfrm>
        </p:spPr>
        <p:txBody>
          <a:bodyPr/>
          <a:lstStyle/>
          <a:p>
            <a:r>
              <a:rPr lang="en-US" sz="6600" dirty="0" smtClean="0">
                <a:latin typeface="Comic Sans MS" pitchFamily="66" charset="0"/>
              </a:rPr>
              <a:t>INTRODUCTIONS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dirty="0" smtClean="0"/>
              <a:t>Local Church Net Funds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419600"/>
          </a:xfrm>
        </p:spPr>
        <p:txBody>
          <a:bodyPr/>
          <a:lstStyle/>
          <a:p>
            <a:r>
              <a:rPr lang="en-US" dirty="0" smtClean="0"/>
              <a:t>Handout 2 – </a:t>
            </a:r>
            <a:r>
              <a:rPr lang="en-US" cap="small" dirty="0" smtClean="0"/>
              <a:t>Church Assets &amp; Expenses</a:t>
            </a:r>
            <a:endParaRPr lang="en-US" cap="small" dirty="0"/>
          </a:p>
          <a:p>
            <a:r>
              <a:rPr lang="en-US" cap="small" dirty="0" smtClean="0"/>
              <a:t>Lines 48-57</a:t>
            </a:r>
          </a:p>
          <a:p>
            <a:endParaRPr lang="en-US" cap="small" dirty="0"/>
          </a:p>
          <a:p>
            <a:r>
              <a:rPr lang="en-US" cap="small" dirty="0" smtClean="0"/>
              <a:t>H</a:t>
            </a:r>
            <a:r>
              <a:rPr lang="en-US" dirty="0" smtClean="0"/>
              <a:t>andouts</a:t>
            </a:r>
            <a:r>
              <a:rPr lang="en-US" cap="small" dirty="0" smtClean="0"/>
              <a:t> 4 &amp; 5</a:t>
            </a:r>
          </a:p>
          <a:p>
            <a:r>
              <a:rPr lang="en-US" cap="small" dirty="0" smtClean="0"/>
              <a:t>Pathways to Mission</a:t>
            </a:r>
          </a:p>
          <a:p>
            <a:endParaRPr lang="en-US" sz="2000" cap="small" dirty="0"/>
          </a:p>
          <a:p>
            <a:pPr marL="0" lvl="0" indent="0" algn="ctr">
              <a:buNone/>
            </a:pPr>
            <a:r>
              <a:rPr lang="en-US" sz="2700" dirty="0" smtClean="0">
                <a:solidFill>
                  <a:srgbClr val="FFFF00"/>
                </a:solidFill>
              </a:rPr>
              <a:t>for additional information, check out …..</a:t>
            </a:r>
          </a:p>
          <a:p>
            <a:pPr marL="0" lvl="0" indent="0" algn="ctr">
              <a:buNone/>
            </a:pPr>
            <a:r>
              <a:rPr lang="en-US" sz="2700" dirty="0" smtClean="0">
                <a:solidFill>
                  <a:srgbClr val="FFFF00"/>
                </a:solidFill>
              </a:rPr>
              <a:t>http</a:t>
            </a:r>
            <a:r>
              <a:rPr lang="en-US" sz="2700" dirty="0">
                <a:solidFill>
                  <a:srgbClr val="FFFF00"/>
                </a:solidFill>
              </a:rPr>
              <a:t>://www.umc.org/how-we-serve/apportioned-funds</a:t>
            </a:r>
            <a:endParaRPr lang="en-US" sz="1600" dirty="0">
              <a:solidFill>
                <a:srgbClr val="FFFF00"/>
              </a:solidFill>
              <a:latin typeface="Calibri" pitchFamily="34" charset="0"/>
              <a:cs typeface="Arial" pitchFamily="34" charset="0"/>
            </a:endParaRPr>
          </a:p>
          <a:p>
            <a:endParaRPr lang="en-US" cap="small" dirty="0" smtClean="0"/>
          </a:p>
          <a:p>
            <a:endParaRPr lang="en-US" cap="small" dirty="0"/>
          </a:p>
        </p:txBody>
      </p:sp>
    </p:spTree>
    <p:extLst>
      <p:ext uri="{BB962C8B-B14F-4D97-AF65-F5344CB8AC3E}">
        <p14:creationId xmlns:p14="http://schemas.microsoft.com/office/powerpoint/2010/main" val="818171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The Formula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57912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Terms</a:t>
            </a:r>
          </a:p>
          <a:p>
            <a:pPr lvl="1" eaLnBrk="1" hangingPunct="1">
              <a:defRPr/>
            </a:pPr>
            <a:r>
              <a:rPr lang="en-US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Local Church “Net Funds”</a:t>
            </a:r>
          </a:p>
          <a:p>
            <a:pPr lvl="2" eaLnBrk="1" hangingPunct="1">
              <a:defRPr/>
            </a:pPr>
            <a:r>
              <a:rPr lang="en-US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Lines 48-57  – Table II – Local Church Report</a:t>
            </a:r>
          </a:p>
          <a:p>
            <a:pPr lvl="3" eaLnBrk="1" hangingPunct="1">
              <a:defRPr/>
            </a:pPr>
            <a:r>
              <a:rPr lang="en-US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Pastor’s &amp; Associate Pastor’s Salary</a:t>
            </a:r>
          </a:p>
          <a:p>
            <a:pPr lvl="4" eaLnBrk="1" hangingPunct="1">
              <a:defRPr/>
            </a:pPr>
            <a:r>
              <a:rPr lang="en-US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Total Salary </a:t>
            </a:r>
          </a:p>
          <a:p>
            <a:pPr lvl="3" eaLnBrk="1" hangingPunct="1">
              <a:defRPr/>
            </a:pPr>
            <a:r>
              <a:rPr lang="en-US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Staff Salaries</a:t>
            </a:r>
          </a:p>
          <a:p>
            <a:pPr lvl="4" eaLnBrk="1" hangingPunct="1">
              <a:defRPr/>
            </a:pPr>
            <a:r>
              <a:rPr lang="en-US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Total Salary </a:t>
            </a:r>
          </a:p>
          <a:p>
            <a:pPr lvl="3" eaLnBrk="1" hangingPunct="1">
              <a:defRPr/>
            </a:pPr>
            <a:r>
              <a:rPr lang="en-US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Current Program Expenses</a:t>
            </a:r>
          </a:p>
          <a:p>
            <a:pPr lvl="3" eaLnBrk="1" hangingPunct="1">
              <a:defRPr/>
            </a:pPr>
            <a:r>
              <a:rPr lang="en-US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Current Operating Expenses</a:t>
            </a:r>
          </a:p>
          <a:p>
            <a:pPr lvl="1"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bldLvl="5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The Formula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9144000" cy="5486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Terms</a:t>
            </a:r>
          </a:p>
          <a:p>
            <a:pPr lvl="1"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Annual Conference Net Funds</a:t>
            </a:r>
          </a:p>
          <a:p>
            <a:pPr lvl="2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Local Church Net Funds</a:t>
            </a:r>
          </a:p>
          <a:p>
            <a:pPr lvl="2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Added Together</a:t>
            </a:r>
          </a:p>
          <a:p>
            <a:pPr lvl="1"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Annual Conference Budget</a:t>
            </a:r>
          </a:p>
          <a:p>
            <a:pPr lvl="2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Determined in part by the General Conference Budget (SC Conference PORTION)</a:t>
            </a:r>
          </a:p>
          <a:p>
            <a:pPr lvl="1"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Local Church Apportionment</a:t>
            </a:r>
          </a:p>
          <a:p>
            <a:pPr lvl="2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The PORTION of the Annual Conference Budget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bldLvl="5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The Formula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9144000" cy="58674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mtClean="0"/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762000" y="1828800"/>
            <a:ext cx="2743200" cy="15811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rPr>
              <a:t>Local Church</a:t>
            </a:r>
          </a:p>
          <a:p>
            <a:pPr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rPr>
              <a:t>Average</a:t>
            </a:r>
            <a:endParaRPr lang="en-US" b="0">
              <a:latin typeface="Times New Roman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rPr>
              <a:t>Net Funds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762000" y="3962400"/>
            <a:ext cx="2819400" cy="15811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rPr>
              <a:t>Annual Conference</a:t>
            </a:r>
          </a:p>
          <a:p>
            <a:pPr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rPr>
              <a:t>Average</a:t>
            </a:r>
          </a:p>
          <a:p>
            <a:pPr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rPr>
              <a:t>Net Funds</a:t>
            </a: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3810000" y="3352800"/>
            <a:ext cx="685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  <a:cs typeface="Times New Roman" charset="0"/>
              </a:rPr>
              <a:t>=</a:t>
            </a:r>
            <a:endParaRPr lang="en-US" sz="3600">
              <a:effectLst>
                <a:outerShdw blurRad="38100" dist="38100" dir="2700000" algn="tl">
                  <a:srgbClr val="000000"/>
                </a:outerShdw>
              </a:effectLst>
              <a:latin typeface="Times New Roman" charset="0"/>
            </a:endParaRP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5257800" y="1905000"/>
            <a:ext cx="2438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effectLst>
                <a:outerShdw blurRad="38100" dist="38100" dir="2700000" algn="tl">
                  <a:srgbClr val="000000"/>
                </a:outerShdw>
              </a:effectLst>
              <a:latin typeface="Times New Roman" charset="0"/>
            </a:endParaRP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5105400" y="1752600"/>
            <a:ext cx="2667000" cy="15811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rPr>
              <a:t>Local</a:t>
            </a:r>
          </a:p>
          <a:p>
            <a:pPr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rPr>
              <a:t>Church</a:t>
            </a:r>
          </a:p>
          <a:p>
            <a:pPr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rPr>
              <a:t>Apportionments</a:t>
            </a:r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5029200" y="4038600"/>
            <a:ext cx="2819400" cy="15811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rPr>
              <a:t>Total</a:t>
            </a:r>
          </a:p>
          <a:p>
            <a:pPr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rPr>
              <a:t>Conference</a:t>
            </a:r>
          </a:p>
          <a:p>
            <a:pPr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rPr>
              <a:t>Budget</a:t>
            </a:r>
          </a:p>
        </p:txBody>
      </p:sp>
      <p:sp>
        <p:nvSpPr>
          <p:cNvPr id="10255" name="Line 15"/>
          <p:cNvSpPr>
            <a:spLocks noChangeShapeType="1"/>
          </p:cNvSpPr>
          <p:nvPr/>
        </p:nvSpPr>
        <p:spPr bwMode="auto">
          <a:xfrm>
            <a:off x="457200" y="3657600"/>
            <a:ext cx="32766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charset="0"/>
            </a:endParaRPr>
          </a:p>
        </p:txBody>
      </p:sp>
      <p:sp>
        <p:nvSpPr>
          <p:cNvPr id="10256" name="Line 16"/>
          <p:cNvSpPr>
            <a:spLocks noChangeShapeType="1"/>
          </p:cNvSpPr>
          <p:nvPr/>
        </p:nvSpPr>
        <p:spPr bwMode="auto">
          <a:xfrm>
            <a:off x="4724400" y="3657600"/>
            <a:ext cx="32766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 autoUpdateAnimBg="0"/>
      <p:bldP spid="10246" grpId="0" animBg="1" autoUpdateAnimBg="0"/>
      <p:bldP spid="10249" grpId="0" animBg="1" autoUpdateAnimBg="0"/>
      <p:bldP spid="10253" grpId="0" animBg="1" autoUpdateAnimBg="0"/>
      <p:bldP spid="10254" grpId="0" animBg="1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Example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59436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Sample UMC</a:t>
            </a:r>
          </a:p>
          <a:p>
            <a:pPr lvl="1"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Average Net Funds = $100,000</a:t>
            </a:r>
          </a:p>
          <a:p>
            <a:pPr lvl="1"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Conference Average Net Funds = $106,494,401</a:t>
            </a:r>
          </a:p>
          <a:p>
            <a:pPr lvl="1"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Conference Budget Approved = $16,708,470</a:t>
            </a:r>
          </a:p>
          <a:p>
            <a:pPr lvl="1" eaLnBrk="1" hangingPunct="1">
              <a:buFontTx/>
              <a:buNone/>
              <a:defRPr/>
            </a:pPr>
            <a:endParaRPr lang="en-US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81000" y="3352800"/>
            <a:ext cx="2438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rPr>
              <a:t>$100,000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304800" y="4114800"/>
            <a:ext cx="266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rPr>
              <a:t>$106,494,401</a:t>
            </a: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charset="0"/>
            </a:endParaRP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3581400" y="3352800"/>
            <a:ext cx="3352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rPr>
              <a:t>Your Apportionment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3886200" y="4114800"/>
            <a:ext cx="281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rPr>
              <a:t>$16,708,470</a:t>
            </a: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charset="0"/>
            </a:endParaRPr>
          </a:p>
        </p:txBody>
      </p:sp>
      <p:sp>
        <p:nvSpPr>
          <p:cNvPr id="11273" name="Line 9"/>
          <p:cNvSpPr>
            <a:spLocks noChangeShapeType="1"/>
          </p:cNvSpPr>
          <p:nvPr/>
        </p:nvSpPr>
        <p:spPr bwMode="auto">
          <a:xfrm>
            <a:off x="609600" y="3962400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charset="0"/>
            </a:endParaRPr>
          </a:p>
        </p:txBody>
      </p:sp>
      <p:sp>
        <p:nvSpPr>
          <p:cNvPr id="11274" name="Line 10"/>
          <p:cNvSpPr>
            <a:spLocks noChangeShapeType="1"/>
          </p:cNvSpPr>
          <p:nvPr/>
        </p:nvSpPr>
        <p:spPr bwMode="auto">
          <a:xfrm>
            <a:off x="3886200" y="3962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charset="0"/>
            </a:endParaRP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0" y="4648200"/>
            <a:ext cx="9144000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rPr>
              <a:t>$100,000		</a:t>
            </a: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  <a:cs typeface="Tahoma" pitchFamily="34" charset="0"/>
              </a:rPr>
              <a:t>÷	</a:t>
            </a: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  <a:cs typeface="Tahoma" pitchFamily="34" charset="0"/>
              </a:rPr>
              <a:t>$106,494,401</a:t>
            </a: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  <a:cs typeface="Tahoma" pitchFamily="34" charset="0"/>
              </a:rPr>
              <a:t>	 </a:t>
            </a: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  <a:cs typeface="Tahoma" pitchFamily="34" charset="0"/>
              </a:rPr>
              <a:t>       </a:t>
            </a: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  <a:cs typeface="Times New Roman" charset="0"/>
              </a:rPr>
              <a:t>=           0.0009390165</a:t>
            </a: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charset="0"/>
            </a:endParaRPr>
          </a:p>
          <a:p>
            <a:pPr algn="l">
              <a:spcBef>
                <a:spcPct val="50000"/>
              </a:spcBef>
              <a:defRPr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rPr>
              <a:t>(L.C. Ave. Net Funds)	(Conf. Ave. Net Funds)</a:t>
            </a:r>
          </a:p>
          <a:p>
            <a:pPr algn="l">
              <a:spcBef>
                <a:spcPct val="50000"/>
              </a:spcBef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rPr>
              <a:t>0.0009390165       X</a:t>
            </a: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rPr>
              <a:t>	</a:t>
            </a: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rPr>
              <a:t>   $16,708,470</a:t>
            </a: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rPr>
              <a:t>	</a:t>
            </a: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rPr>
              <a:t>    </a:t>
            </a: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  <a:cs typeface="Times New Roman" charset="0"/>
              </a:rPr>
              <a:t>=</a:t>
            </a: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  <a:cs typeface="Times New Roman" charset="0"/>
              </a:rPr>
              <a:t>	</a:t>
            </a: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  <a:cs typeface="Times New Roman" charset="0"/>
              </a:rPr>
              <a:t>$15,690   </a:t>
            </a: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  <a:cs typeface="Times New Roman" charset="0"/>
              </a:rPr>
              <a:t>Sample UMC</a:t>
            </a:r>
          </a:p>
          <a:p>
            <a:pPr algn="l">
              <a:spcBef>
                <a:spcPct val="50000"/>
              </a:spcBef>
              <a:defRPr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  <a:cs typeface="Times New Roman" charset="0"/>
              </a:rPr>
              <a:t>							PORTION</a:t>
            </a: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1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bldLvl="3" autoUpdateAnimBg="0"/>
      <p:bldP spid="11268" grpId="0" autoUpdateAnimBg="0"/>
      <p:bldP spid="11270" grpId="0" autoUpdateAnimBg="0"/>
      <p:bldP spid="11271" grpId="0" autoUpdateAnimBg="0"/>
      <p:bldP spid="11272" grpId="0" autoUpdateAnimBg="0"/>
      <p:bldP spid="11275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04961"/>
            <a:ext cx="9144000" cy="5067239"/>
          </a:xfrm>
        </p:spPr>
        <p:txBody>
          <a:bodyPr/>
          <a:lstStyle/>
          <a:p>
            <a:endParaRPr lang="en-US" sz="6600" dirty="0" smtClean="0">
              <a:latin typeface="Calibri" pitchFamily="34" charset="0"/>
              <a:cs typeface="Arial" pitchFamily="34" charset="0"/>
            </a:endParaRPr>
          </a:p>
          <a:p>
            <a:endParaRPr lang="en-US" sz="2400" dirty="0">
              <a:latin typeface="Calibri" pitchFamily="34" charset="0"/>
              <a:cs typeface="Arial" pitchFamily="34" charset="0"/>
            </a:endParaRPr>
          </a:p>
          <a:p>
            <a:r>
              <a:rPr lang="en-US" sz="6600" dirty="0" smtClean="0">
                <a:latin typeface="Calibri" pitchFamily="34" charset="0"/>
                <a:cs typeface="Arial" pitchFamily="34" charset="0"/>
              </a:rPr>
              <a:t>QUESTIONS?</a:t>
            </a:r>
          </a:p>
          <a:p>
            <a:endParaRPr lang="en-US" dirty="0" smtClean="0">
              <a:latin typeface="Calibri" pitchFamily="34" charset="0"/>
              <a:cs typeface="Arial" pitchFamily="34" charset="0"/>
            </a:endParaRPr>
          </a:p>
          <a:p>
            <a:endParaRPr lang="en-US" dirty="0">
              <a:latin typeface="Calibri" pitchFamily="34" charset="0"/>
              <a:cs typeface="Arial" pitchFamily="34" charset="0"/>
            </a:endParaRPr>
          </a:p>
          <a:p>
            <a:endParaRPr lang="en-US" sz="2800" dirty="0" smtClean="0">
              <a:latin typeface="Calibr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906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5181600"/>
          </a:xfrm>
        </p:spPr>
        <p:txBody>
          <a:bodyPr/>
          <a:lstStyle/>
          <a:p>
            <a:r>
              <a:rPr lang="en-US" sz="6000" b="1" dirty="0" smtClean="0"/>
              <a:t>COMMENTS?</a:t>
            </a:r>
            <a:endParaRPr lang="en-US" sz="6000" b="1" dirty="0"/>
          </a:p>
        </p:txBody>
      </p:sp>
    </p:spTree>
    <p:extLst>
      <p:ext uri="{BB962C8B-B14F-4D97-AF65-F5344CB8AC3E}">
        <p14:creationId xmlns:p14="http://schemas.microsoft.com/office/powerpoint/2010/main" val="80003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685800" y="1371600"/>
            <a:ext cx="7772400" cy="4724400"/>
          </a:xfrm>
        </p:spPr>
        <p:txBody>
          <a:bodyPr/>
          <a:lstStyle/>
          <a:p>
            <a:r>
              <a:rPr lang="en-US" sz="7200" smtClean="0"/>
              <a:t>The 10’s Example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9197925"/>
              </p:ext>
            </p:extLst>
          </p:nvPr>
        </p:nvGraphicFramePr>
        <p:xfrm>
          <a:off x="381000" y="457200"/>
          <a:ext cx="8204201" cy="1144588"/>
        </p:xfrm>
        <a:graphic>
          <a:graphicData uri="http://schemas.openxmlformats.org/drawingml/2006/table">
            <a:tbl>
              <a:tblPr/>
              <a:tblGrid>
                <a:gridCol w="1660973"/>
                <a:gridCol w="1736472"/>
                <a:gridCol w="1207980"/>
                <a:gridCol w="1736472"/>
                <a:gridCol w="1862304"/>
              </a:tblGrid>
              <a:tr h="114458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baseline="0" dirty="0">
                          <a:solidFill>
                            <a:srgbClr val="FFFF00"/>
                          </a:solidFill>
                          <a:effectLst/>
                          <a:latin typeface="Calibri"/>
                        </a:rPr>
                        <a:t>1 FAMILY/              1 CHURCH</a:t>
                      </a:r>
                    </a:p>
                  </a:txBody>
                  <a:tcPr marL="7620" marR="7620" marT="761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baseline="0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$10/MONTH</a:t>
                      </a:r>
                    </a:p>
                  </a:txBody>
                  <a:tcPr marL="7620" marR="7620" marT="761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200" b="1" i="0" u="none" strike="noStrike" baseline="0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1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baseline="0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12 MONTHS/ YEAR</a:t>
                      </a:r>
                    </a:p>
                  </a:txBody>
                  <a:tcPr marL="7620" marR="7620" marT="761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2200" b="1" i="0" u="none" strike="noStrike" baseline="0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$120</a:t>
                      </a:r>
                    </a:p>
                  </a:txBody>
                  <a:tcPr marL="7620" marR="7620" marT="761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5623262"/>
              </p:ext>
            </p:extLst>
          </p:nvPr>
        </p:nvGraphicFramePr>
        <p:xfrm>
          <a:off x="381000" y="1600200"/>
          <a:ext cx="8204201" cy="1144588"/>
        </p:xfrm>
        <a:graphic>
          <a:graphicData uri="http://schemas.openxmlformats.org/drawingml/2006/table">
            <a:tbl>
              <a:tblPr/>
              <a:tblGrid>
                <a:gridCol w="1660973"/>
                <a:gridCol w="1736472"/>
                <a:gridCol w="1207980"/>
                <a:gridCol w="1736472"/>
                <a:gridCol w="1862304"/>
              </a:tblGrid>
              <a:tr h="114458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baseline="0" dirty="0" smtClean="0">
                          <a:solidFill>
                            <a:schemeClr val="accent2"/>
                          </a:solidFill>
                          <a:effectLst/>
                          <a:latin typeface="Calibri"/>
                        </a:rPr>
                        <a:t>10 FAMILIES</a:t>
                      </a:r>
                      <a:r>
                        <a:rPr lang="en-US" sz="2200" b="1" i="0" u="none" strike="noStrike" baseline="0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/      1 CHURCH</a:t>
                      </a:r>
                      <a:endParaRPr lang="en-US" sz="2200" b="1" i="0" u="none" strike="noStrike" baseline="0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1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200" b="1" i="0" u="none" strike="noStrike" baseline="0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1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baseline="0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X 10</a:t>
                      </a:r>
                      <a:endParaRPr lang="en-US" sz="2200" b="1" i="0" u="none" strike="noStrike" baseline="0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1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200" b="1" i="0" u="none" strike="noStrike" baseline="0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1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2200" b="1" i="0" u="none" strike="noStrike" baseline="0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$1,200</a:t>
                      </a:r>
                    </a:p>
                  </a:txBody>
                  <a:tcPr marL="7620" marR="7620" marT="761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3069080"/>
              </p:ext>
            </p:extLst>
          </p:nvPr>
        </p:nvGraphicFramePr>
        <p:xfrm>
          <a:off x="381000" y="2667000"/>
          <a:ext cx="8204201" cy="1473200"/>
        </p:xfrm>
        <a:graphic>
          <a:graphicData uri="http://schemas.openxmlformats.org/drawingml/2006/table">
            <a:tbl>
              <a:tblPr/>
              <a:tblGrid>
                <a:gridCol w="1660973"/>
                <a:gridCol w="1736472"/>
                <a:gridCol w="1207980"/>
                <a:gridCol w="1736472"/>
                <a:gridCol w="1862304"/>
              </a:tblGrid>
              <a:tr h="14732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baseline="0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10 FAMILIES/     </a:t>
                      </a:r>
                      <a:r>
                        <a:rPr lang="en-US" sz="2200" b="1" i="0" u="none" strike="noStrike" baseline="0" dirty="0">
                          <a:solidFill>
                            <a:schemeClr val="accent2"/>
                          </a:solidFill>
                          <a:effectLst/>
                          <a:latin typeface="Calibri"/>
                        </a:rPr>
                        <a:t>10 CHURCHES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200" b="1" i="0" u="none" strike="noStrike" baseline="0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baseline="0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X 10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200" b="1" i="0" u="none" strike="noStrike" baseline="0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2200" b="1" i="0" u="none" strike="noStrike" baseline="0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$12,000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8250220"/>
              </p:ext>
            </p:extLst>
          </p:nvPr>
        </p:nvGraphicFramePr>
        <p:xfrm>
          <a:off x="381000" y="3886200"/>
          <a:ext cx="8204201" cy="1473200"/>
        </p:xfrm>
        <a:graphic>
          <a:graphicData uri="http://schemas.openxmlformats.org/drawingml/2006/table">
            <a:tbl>
              <a:tblPr/>
              <a:tblGrid>
                <a:gridCol w="1524000"/>
                <a:gridCol w="1873445"/>
                <a:gridCol w="1207980"/>
                <a:gridCol w="1736472"/>
                <a:gridCol w="1862304"/>
              </a:tblGrid>
              <a:tr h="14732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baseline="0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10 FAMILIES/     </a:t>
                      </a:r>
                      <a:r>
                        <a:rPr lang="en-US" sz="2200" b="1" i="0" u="none" strike="noStrike" baseline="0" dirty="0">
                          <a:solidFill>
                            <a:schemeClr val="accent2"/>
                          </a:solidFill>
                          <a:effectLst/>
                          <a:latin typeface="Calibri"/>
                        </a:rPr>
                        <a:t>100 CHURCHES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200" b="1" i="0" u="none" strike="noStrike" baseline="0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baseline="0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X 10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200" b="1" i="0" u="none" strike="noStrike" baseline="0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2200" b="1" i="0" u="none" strike="noStrike" baseline="0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$120,000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81000" y="5181600"/>
          <a:ext cx="8204201" cy="1438275"/>
        </p:xfrm>
        <a:graphic>
          <a:graphicData uri="http://schemas.openxmlformats.org/drawingml/2006/table">
            <a:tbl>
              <a:tblPr/>
              <a:tblGrid>
                <a:gridCol w="1660973"/>
                <a:gridCol w="1736472"/>
                <a:gridCol w="1207980"/>
                <a:gridCol w="1736472"/>
                <a:gridCol w="1862304"/>
              </a:tblGrid>
              <a:tr h="14382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baseline="0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100 CHURCHES/     12 DISTRICTS</a:t>
                      </a:r>
                    </a:p>
                  </a:txBody>
                  <a:tcPr marL="7620" marR="7620" marT="761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200" b="1" i="0" u="none" strike="noStrike" baseline="0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1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baseline="0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X 12</a:t>
                      </a:r>
                    </a:p>
                  </a:txBody>
                  <a:tcPr marL="7620" marR="7620" marT="761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200" b="1" i="0" u="none" strike="noStrike" baseline="0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1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2200" b="1" i="0" u="none" strike="noStrike" baseline="0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$1,440,000</a:t>
                      </a:r>
                    </a:p>
                  </a:txBody>
                  <a:tcPr marL="7620" marR="7620" marT="761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latin typeface="Arial" charset="0"/>
                <a:cs typeface="Arial" charset="0"/>
              </a:rPr>
              <a:t>SANCTUARY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81200"/>
            <a:ext cx="7772400" cy="4114800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US" sz="3600" cap="small" dirty="0" smtClean="0">
                <a:latin typeface="Arial" pitchFamily="34" charset="0"/>
                <a:cs typeface="Arial" pitchFamily="34" charset="0"/>
              </a:rPr>
              <a:t>Lord prepare me </a:t>
            </a:r>
          </a:p>
          <a:p>
            <a:pPr marL="0" indent="0">
              <a:buFontTx/>
              <a:buNone/>
              <a:defRPr/>
            </a:pPr>
            <a:r>
              <a:rPr lang="en-US" sz="3600" cap="small" dirty="0" smtClean="0">
                <a:latin typeface="Arial" pitchFamily="34" charset="0"/>
                <a:cs typeface="Arial" pitchFamily="34" charset="0"/>
              </a:rPr>
              <a:t>To be a sanctuary</a:t>
            </a:r>
          </a:p>
          <a:p>
            <a:pPr marL="0" indent="0">
              <a:buFontTx/>
              <a:buNone/>
              <a:defRPr/>
            </a:pPr>
            <a:r>
              <a:rPr lang="en-US" sz="3600" cap="small" dirty="0" smtClean="0">
                <a:latin typeface="Arial" pitchFamily="34" charset="0"/>
                <a:cs typeface="Arial" pitchFamily="34" charset="0"/>
              </a:rPr>
              <a:t>Pure and Holy</a:t>
            </a:r>
          </a:p>
          <a:p>
            <a:pPr marL="0" indent="0">
              <a:buFontTx/>
              <a:buNone/>
              <a:defRPr/>
            </a:pPr>
            <a:r>
              <a:rPr lang="en-US" sz="3600" cap="small" dirty="0" smtClean="0">
                <a:latin typeface="Arial" pitchFamily="34" charset="0"/>
                <a:cs typeface="Arial" pitchFamily="34" charset="0"/>
              </a:rPr>
              <a:t>Tried and true</a:t>
            </a:r>
          </a:p>
          <a:p>
            <a:pPr marL="0" indent="0">
              <a:buFontTx/>
              <a:buNone/>
              <a:defRPr/>
            </a:pPr>
            <a:r>
              <a:rPr lang="en-US" sz="3600" cap="small" dirty="0" smtClean="0">
                <a:latin typeface="Arial" pitchFamily="34" charset="0"/>
                <a:cs typeface="Arial" pitchFamily="34" charset="0"/>
              </a:rPr>
              <a:t>With thanksgiving</a:t>
            </a:r>
          </a:p>
          <a:p>
            <a:pPr marL="0" indent="0">
              <a:buFontTx/>
              <a:buNone/>
              <a:defRPr/>
            </a:pPr>
            <a:r>
              <a:rPr lang="en-US" sz="3600" cap="small" dirty="0" smtClean="0">
                <a:latin typeface="Arial" pitchFamily="34" charset="0"/>
                <a:cs typeface="Arial" pitchFamily="34" charset="0"/>
              </a:rPr>
              <a:t>I’ll be a living</a:t>
            </a:r>
          </a:p>
          <a:p>
            <a:pPr marL="0" indent="0">
              <a:buFontTx/>
              <a:buNone/>
              <a:defRPr/>
            </a:pPr>
            <a:r>
              <a:rPr lang="en-US" sz="3600" cap="small" dirty="0" smtClean="0">
                <a:latin typeface="Arial" pitchFamily="34" charset="0"/>
                <a:cs typeface="Arial" pitchFamily="34" charset="0"/>
              </a:rPr>
              <a:t>Sanctuary for You!</a:t>
            </a:r>
            <a:endParaRPr lang="en-US" sz="3600" cap="small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72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The Apportionment Connection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  <a:defRPr/>
            </a:pPr>
            <a:endParaRPr lang="en-US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buFontTx/>
              <a:buNone/>
              <a:defRPr/>
            </a:pPr>
            <a:endParaRPr lang="en-US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buFontTx/>
              <a:buNone/>
              <a:defRPr/>
            </a:pPr>
            <a:endParaRPr lang="en-US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buFontTx/>
              <a:buNone/>
              <a:defRPr/>
            </a:pPr>
            <a:endParaRPr lang="en-US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buFontTx/>
              <a:buNone/>
              <a:defRPr/>
            </a:pPr>
            <a:r>
              <a:rPr lang="en-US" sz="4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“It’s All about Feeding Sheep”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utoUpdateAnimBg="0"/>
      <p:bldP spid="2053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838200" y="1524000"/>
            <a:ext cx="7467600" cy="2362200"/>
          </a:xfrm>
        </p:spPr>
        <p:txBody>
          <a:bodyPr/>
          <a:lstStyle/>
          <a:p>
            <a:r>
              <a:rPr lang="en-US" sz="8000" b="1" dirty="0" smtClean="0">
                <a:latin typeface="Calibri" pitchFamily="34" charset="0"/>
              </a:rPr>
              <a:t>SCRIPTURE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4038600"/>
            <a:ext cx="7772400" cy="2057400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2800" dirty="0" smtClean="0">
              <a:latin typeface="Calibri"/>
              <a:ea typeface="Calibri"/>
              <a:cs typeface="Times New Roman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b="1" dirty="0">
                <a:latin typeface="Calibri"/>
                <a:ea typeface="Calibri"/>
                <a:cs typeface="Times New Roman"/>
              </a:rPr>
              <a:t>John 21:15-17             </a:t>
            </a:r>
            <a:r>
              <a:rPr lang="en-US" sz="2400" dirty="0">
                <a:latin typeface="Calibri"/>
                <a:ea typeface="Calibri"/>
                <a:cs typeface="Times New Roman"/>
              </a:rPr>
              <a:t>New International Version (NIV</a:t>
            </a:r>
            <a:r>
              <a:rPr lang="en-US" sz="2400" dirty="0" smtClean="0">
                <a:latin typeface="Calibri"/>
                <a:ea typeface="Calibri"/>
                <a:cs typeface="Times New Roman"/>
              </a:rPr>
              <a:t>)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2800" dirty="0">
                <a:latin typeface="Calibri"/>
                <a:ea typeface="Calibri"/>
                <a:cs typeface="Times New Roman"/>
              </a:rPr>
              <a:t>Jesus Reinstates Peter</a:t>
            </a:r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04800"/>
            <a:ext cx="8686800" cy="5791200"/>
          </a:xfrm>
        </p:spPr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2400" b="1" dirty="0">
                <a:solidFill>
                  <a:srgbClr val="FFFF00"/>
                </a:solidFill>
                <a:latin typeface="Calibri"/>
                <a:ea typeface="Calibri"/>
                <a:cs typeface="Times New Roman"/>
              </a:rPr>
              <a:t>John </a:t>
            </a:r>
            <a:r>
              <a:rPr lang="en-US" sz="2400" b="1" dirty="0" smtClean="0">
                <a:solidFill>
                  <a:srgbClr val="FFFF00"/>
                </a:solidFill>
                <a:latin typeface="Calibri"/>
                <a:ea typeface="Calibri"/>
                <a:cs typeface="Times New Roman"/>
              </a:rPr>
              <a:t>21:15-17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12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b="1" baseline="30000" dirty="0">
                <a:solidFill>
                  <a:srgbClr val="FFFF00"/>
                </a:solidFill>
                <a:latin typeface="Calibri"/>
                <a:ea typeface="Calibri"/>
                <a:cs typeface="Times New Roman"/>
              </a:rPr>
              <a:t>15 </a:t>
            </a:r>
            <a:r>
              <a:rPr lang="en-US" b="1" dirty="0">
                <a:solidFill>
                  <a:srgbClr val="FFFF00"/>
                </a:solidFill>
                <a:latin typeface="Calibri"/>
                <a:ea typeface="Calibri"/>
                <a:cs typeface="Times New Roman"/>
              </a:rPr>
              <a:t>When they had finished eating, Jesus said to Simon Peter, “Simon son of John, do you love me more than these</a:t>
            </a:r>
            <a:r>
              <a:rPr lang="en-US" b="1" dirty="0" smtClean="0">
                <a:solidFill>
                  <a:srgbClr val="FFFF00"/>
                </a:solidFill>
                <a:latin typeface="Calibri"/>
                <a:ea typeface="Calibri"/>
                <a:cs typeface="Times New Roman"/>
              </a:rPr>
              <a:t>?”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1200" b="1" dirty="0" smtClean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b="1" dirty="0" smtClean="0">
                <a:solidFill>
                  <a:srgbClr val="FFFF00"/>
                </a:solidFill>
                <a:latin typeface="Calibri"/>
                <a:ea typeface="Calibri"/>
                <a:cs typeface="Times New Roman"/>
              </a:rPr>
              <a:t>“Yes, Lord,” he said, “you know that I love you.”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b="1" dirty="0" smtClean="0">
                <a:solidFill>
                  <a:srgbClr val="FFFF00"/>
                </a:solidFill>
                <a:latin typeface="Calibri"/>
                <a:ea typeface="Calibri"/>
                <a:cs typeface="Times New Roman"/>
              </a:rPr>
              <a:t>Jesus </a:t>
            </a:r>
            <a:r>
              <a:rPr lang="en-US" b="1" dirty="0">
                <a:solidFill>
                  <a:srgbClr val="FFFF00"/>
                </a:solidFill>
                <a:latin typeface="Calibri"/>
                <a:ea typeface="Calibri"/>
                <a:cs typeface="Times New Roman"/>
              </a:rPr>
              <a:t>said, “Feed my lambs</a:t>
            </a:r>
            <a:r>
              <a:rPr lang="en-US" b="1" dirty="0" smtClean="0">
                <a:solidFill>
                  <a:srgbClr val="FFFF00"/>
                </a:solidFill>
                <a:latin typeface="Calibri"/>
                <a:ea typeface="Calibri"/>
                <a:cs typeface="Times New Roman"/>
              </a:rPr>
              <a:t>.”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1200" b="1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b="1" kern="1200" baseline="30000" dirty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16 </a:t>
            </a:r>
            <a:r>
              <a:rPr lang="en-US" b="1" kern="1200" dirty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Again Jesus said, “Simon son of John, do you love me?”</a:t>
            </a: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b="1" kern="1200" dirty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He answered, “Yes, Lord, you know that I </a:t>
            </a:r>
            <a:r>
              <a:rPr lang="en-US" b="1" kern="1200" dirty="0" smtClean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love you.”</a:t>
            </a:r>
          </a:p>
          <a:p>
            <a:pPr marL="0" lvl="0" indent="0" eaLnBrk="1" hangingPunct="1">
              <a:spcBef>
                <a:spcPct val="0"/>
              </a:spcBef>
              <a:buNone/>
            </a:pPr>
            <a:endParaRPr lang="en-US" sz="1200" b="1" kern="1200" dirty="0">
              <a:solidFill>
                <a:srgbClr val="FFFF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b="1" kern="1200" dirty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Jesus said, “Take care of my sheep.”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23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ChangeArrowheads="1"/>
          </p:cNvSpPr>
          <p:nvPr/>
        </p:nvSpPr>
        <p:spPr bwMode="auto">
          <a:xfrm>
            <a:off x="457200" y="1066799"/>
            <a:ext cx="8229600" cy="423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3200" baseline="30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17</a:t>
            </a:r>
            <a:r>
              <a:rPr lang="en-US" sz="3200" baseline="300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r>
              <a:rPr lang="en-US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The third time he said to him, “Simon son of John, do you love me</a:t>
            </a:r>
            <a:r>
              <a:rPr lang="en-US" sz="3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?”</a:t>
            </a:r>
          </a:p>
          <a:p>
            <a:pPr algn="l"/>
            <a:endParaRPr lang="en-US" sz="15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l"/>
            <a:r>
              <a:rPr lang="en-US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Peter was hurt because Jesus asked him the third time, “Do you love me?” </a:t>
            </a:r>
            <a:endParaRPr lang="en-US" sz="3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l"/>
            <a:endParaRPr lang="en-US" sz="15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l"/>
            <a:r>
              <a:rPr lang="en-US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He said, “Lord, you know all things; you know that I love you</a:t>
            </a:r>
            <a:r>
              <a:rPr lang="en-US" sz="3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.”</a:t>
            </a:r>
          </a:p>
          <a:p>
            <a:pPr algn="l"/>
            <a:endParaRPr lang="en-US" sz="15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l"/>
            <a:r>
              <a:rPr lang="en-US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Jesus said, “Feed my sheep.”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ChangeArrowheads="1"/>
          </p:cNvSpPr>
          <p:nvPr/>
        </p:nvSpPr>
        <p:spPr bwMode="auto">
          <a:xfrm>
            <a:off x="1524000" y="2795587"/>
            <a:ext cx="602297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80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DEVOTIONAL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762000" y="2514600"/>
            <a:ext cx="7772400" cy="1143000"/>
          </a:xfrm>
        </p:spPr>
        <p:txBody>
          <a:bodyPr/>
          <a:lstStyle/>
          <a:p>
            <a:r>
              <a:rPr lang="en-US" sz="8800" b="1" dirty="0" smtClean="0">
                <a:latin typeface="Calibri" pitchFamily="34" charset="0"/>
              </a:rPr>
              <a:t>Group Activities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00"/>
      </a:lt1>
      <a:dk2>
        <a:srgbClr val="0000F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00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4257</TotalTime>
  <Words>370</Words>
  <Application>Microsoft Office PowerPoint</Application>
  <PresentationFormat>On-screen Show (4:3)</PresentationFormat>
  <Paragraphs>170</Paragraphs>
  <Slides>28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Default Design</vt:lpstr>
      <vt:lpstr>Custom Design</vt:lpstr>
      <vt:lpstr>1_Custom Design</vt:lpstr>
      <vt:lpstr>PowerPoint Presentation</vt:lpstr>
      <vt:lpstr>INTRODUCTIONS</vt:lpstr>
      <vt:lpstr>SANCTUARY</vt:lpstr>
      <vt:lpstr>  The Apportionment Connection</vt:lpstr>
      <vt:lpstr>SCRIPTURE</vt:lpstr>
      <vt:lpstr>PowerPoint Presentation</vt:lpstr>
      <vt:lpstr>PowerPoint Presentation</vt:lpstr>
      <vt:lpstr>PowerPoint Presentation</vt:lpstr>
      <vt:lpstr>Group Activities</vt:lpstr>
      <vt:lpstr>Why Give?</vt:lpstr>
      <vt:lpstr>What Does It Mean To Be Connectional?</vt:lpstr>
      <vt:lpstr>Who Provides Leadership?</vt:lpstr>
      <vt:lpstr>How Does The Church Support The Leaders?</vt:lpstr>
      <vt:lpstr>BREAK</vt:lpstr>
      <vt:lpstr>REVIEW</vt:lpstr>
      <vt:lpstr>What are Apportionments?</vt:lpstr>
      <vt:lpstr>Apportionments</vt:lpstr>
      <vt:lpstr>2015 Conference Budget</vt:lpstr>
      <vt:lpstr>TERMS: Local Church Net Funds?</vt:lpstr>
      <vt:lpstr>Local Church Net Funds</vt:lpstr>
      <vt:lpstr>The Formula</vt:lpstr>
      <vt:lpstr>The Formula</vt:lpstr>
      <vt:lpstr>The Formula</vt:lpstr>
      <vt:lpstr>Example</vt:lpstr>
      <vt:lpstr>PowerPoint Presentation</vt:lpstr>
      <vt:lpstr>COMMENTS?</vt:lpstr>
      <vt:lpstr>The 10’s Example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Apportionment Rally</dc:title>
  <dc:creator>Lay Servant Leadership Team</dc:creator>
  <cp:lastModifiedBy>sshanklin</cp:lastModifiedBy>
  <cp:revision>88</cp:revision>
  <cp:lastPrinted>2015-04-12T12:02:39Z</cp:lastPrinted>
  <dcterms:created xsi:type="dcterms:W3CDTF">2001-08-31T15:34:29Z</dcterms:created>
  <dcterms:modified xsi:type="dcterms:W3CDTF">2015-04-18T01:08:48Z</dcterms:modified>
</cp:coreProperties>
</file>